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2913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0734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4097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6914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2745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5324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6001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9079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2030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1226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2194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F1D64-5C2A-4C60-91CE-CC4FA5B5CCF1}" type="datetimeFigureOut">
              <a:rPr lang="ar-IQ" smtClean="0"/>
              <a:t>11/10/1442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ABC6-2399-4328-9199-4B0C46C629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5466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454727" y="533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جامعة البصرة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كلية التربية للبنات   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قسم العلوم التربوية والنفسية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3400" y="2286000"/>
            <a:ext cx="8077199" cy="158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 smtClean="0">
                <a:solidFill>
                  <a:srgbClr val="FF0000"/>
                </a:solidFill>
              </a:rPr>
              <a:t>محاضرات مادة الاحصاء الوصفي  - مقاييس العلاقة - معامل بيرسون للارتباط - المرحلة الثانية – </a:t>
            </a:r>
            <a:r>
              <a:rPr lang="ar-IQ" sz="3200" b="1" dirty="0" err="1" smtClean="0">
                <a:solidFill>
                  <a:srgbClr val="FF0000"/>
                </a:solidFill>
              </a:rPr>
              <a:t>م.م</a:t>
            </a:r>
            <a:r>
              <a:rPr lang="ar-IQ" sz="3200" b="1" dirty="0" smtClean="0">
                <a:solidFill>
                  <a:srgbClr val="FF0000"/>
                </a:solidFill>
              </a:rPr>
              <a:t>. نداء قاسم محمد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 rtl="1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343891" y="43434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المحاضرة الخامسة   </a:t>
            </a:r>
          </a:p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الكورس الثاني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1"/>
    </mc:Choice>
    <mc:Fallback xmlns="">
      <p:transition spd="slow" advTm="2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524000" y="381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   مقاييس العلاقة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295400" y="990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الارتباط الخطي البسيط    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228600" y="1752600"/>
                <a:ext cx="8534399" cy="143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IQ" sz="2800" b="1" i="1" dirty="0" smtClean="0">
                    <a:solidFill>
                      <a:schemeClr val="tx1"/>
                    </a:solidFill>
                  </a:rPr>
                  <a:t>   ان الغرض من تحليل الارتباط الخطي البسيط هو تحديد نوع وقوة العلاقة بين متغيرين ونرمز له بالرمز </a:t>
                </a:r>
                <a14:m>
                  <m:oMath xmlns:m="http://schemas.openxmlformats.org/officeDocument/2006/math">
                    <m:r>
                      <a:rPr lang="ar-IQ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𝝆</m:t>
                    </m:r>
                  </m:oMath>
                </a14:m>
                <a:endParaRPr lang="ar-IQ" sz="2800" b="1" i="1" dirty="0" smtClean="0">
                  <a:solidFill>
                    <a:schemeClr val="tx1"/>
                  </a:solidFill>
                </a:endParaRPr>
              </a:p>
              <a:p>
                <a:r>
                  <a:rPr lang="ar-IQ" sz="2800" b="1" i="1" dirty="0" smtClean="0">
                    <a:solidFill>
                      <a:schemeClr val="tx1"/>
                    </a:solidFill>
                  </a:rPr>
                  <a:t> وتقرأ ( رو ) في المجتمع , اما في حالة العينة يرمز له بالرمز (</a:t>
                </a:r>
                <a:r>
                  <a:rPr lang="en-US" sz="2800" b="1" i="1" dirty="0" smtClean="0">
                    <a:solidFill>
                      <a:schemeClr val="tx1"/>
                    </a:solidFill>
                  </a:rPr>
                  <a:t>r</a:t>
                </a:r>
                <a:r>
                  <a:rPr lang="ar-IQ" sz="2800" b="1" i="1" dirty="0" smtClean="0">
                    <a:solidFill>
                      <a:schemeClr val="tx1"/>
                    </a:solidFill>
                  </a:rPr>
                  <a:t> ) . </a:t>
                </a:r>
                <a:endParaRPr lang="en-US" sz="2800" b="1" i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52600"/>
                <a:ext cx="8534399" cy="1437701"/>
              </a:xfrm>
              <a:prstGeom prst="rect">
                <a:avLst/>
              </a:prstGeom>
              <a:blipFill rotWithShape="1">
                <a:blip r:embed="rId5"/>
                <a:stretch>
                  <a:fillRect t="-4255" r="-1501" b="-7660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مربع نص 6"/>
          <p:cNvSpPr txBox="1"/>
          <p:nvPr/>
        </p:nvSpPr>
        <p:spPr>
          <a:xfrm>
            <a:off x="228600" y="4343400"/>
            <a:ext cx="838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/>
              <a:t>   وحيث اننا نتعامل مع بيانات عينة مسحوبة من مجتمع سوف نهتم بحساب معامل الارتباط في العينة ( </a:t>
            </a:r>
            <a:r>
              <a:rPr lang="en-US" sz="2800" b="1" i="1" dirty="0" smtClean="0"/>
              <a:t>r</a:t>
            </a:r>
            <a:r>
              <a:rPr lang="ar-IQ" sz="2800" b="1" i="1" dirty="0" smtClean="0"/>
              <a:t>) كتقدير لمعامل الارتباط في المجتمع .</a:t>
            </a:r>
            <a:endParaRPr lang="en-US" sz="2800" b="1" i="1" dirty="0" smtClean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7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6"/>
    </mc:Choice>
    <mc:Fallback xmlns="">
      <p:transition spd="slow" advTm="7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381000" y="381000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IQ" sz="2800" b="1" i="1" dirty="0" smtClean="0">
                <a:solidFill>
                  <a:srgbClr val="FF0000"/>
                </a:solidFill>
              </a:rPr>
              <a:t>معامل الارتباط يرتكز على نقطتين هما :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52400" y="15240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IQ" sz="2800" b="1" i="1" dirty="0" smtClean="0"/>
              <a:t>وتأخذ ثلاثة انواع حسب اشارة معامل الارتباط </a:t>
            </a:r>
          </a:p>
          <a:p>
            <a:pPr marL="514350" indent="-514350" rtl="1">
              <a:buFont typeface="Wingdings" pitchFamily="2" charset="2"/>
              <a:buChar char="Ø"/>
            </a:pPr>
            <a:r>
              <a:rPr lang="ar-IQ" sz="2800" b="1" i="1" dirty="0" smtClean="0"/>
              <a:t>اذا كانت اشارة معامل الارتباط سالبة ( </a:t>
            </a:r>
            <a:r>
              <a:rPr lang="en-US" sz="2800" b="1" i="1" dirty="0" smtClean="0"/>
              <a:t>r&lt;0</a:t>
            </a:r>
            <a:r>
              <a:rPr lang="ar-IQ" sz="2800" b="1" i="1" dirty="0" smtClean="0"/>
              <a:t>) فأنه توجد علاقة عكسية بين المتغيرين , بمعنى ان زيادة احد المتغيرين يصاحبه انخفاض في المتغير الثاني </a:t>
            </a:r>
            <a:r>
              <a:rPr lang="ar-IQ" sz="2800" b="1" i="1" dirty="0" err="1" smtClean="0"/>
              <a:t>وبألعكس</a:t>
            </a:r>
            <a:r>
              <a:rPr lang="ar-IQ" sz="2800" b="1" i="1" dirty="0" smtClean="0"/>
              <a:t> 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ar-IQ" sz="2800" b="1" i="1" dirty="0" smtClean="0"/>
              <a:t>اذا كانت اشارة معامل الارتباط موجبة  ( </a:t>
            </a:r>
            <a:r>
              <a:rPr lang="en-US" sz="2800" b="1" i="1" dirty="0" smtClean="0"/>
              <a:t>r&gt;0</a:t>
            </a:r>
            <a:r>
              <a:rPr lang="ar-IQ" sz="2800" b="1" i="1" dirty="0" smtClean="0"/>
              <a:t>) فأنه توجد علاقة طردية بين المتغيرين , بمعنى ان زيادة احد المتغيرين يصاحبه زيادة في المتغير الثاني </a:t>
            </a:r>
            <a:r>
              <a:rPr lang="ar-IQ" sz="2800" b="1" i="1" dirty="0" err="1" smtClean="0"/>
              <a:t>وبألعكس</a:t>
            </a:r>
            <a:r>
              <a:rPr lang="ar-IQ" sz="2800" b="1" i="1" dirty="0" smtClean="0"/>
              <a:t> .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ar-IQ" sz="2800" b="1" i="1" dirty="0" smtClean="0"/>
              <a:t>اذا كان معامل الارتباط يساوي صفر (</a:t>
            </a:r>
            <a:r>
              <a:rPr lang="en-US" sz="2800" b="1" i="1" dirty="0" smtClean="0"/>
              <a:t>r=0</a:t>
            </a:r>
            <a:r>
              <a:rPr lang="ar-IQ" sz="2800" b="1" i="1" dirty="0" smtClean="0"/>
              <a:t> ) فهذا يعني انعدام العلاقة بين المتغيرين . </a:t>
            </a:r>
          </a:p>
          <a:p>
            <a:pPr marL="514350" indent="-514350" rtl="1">
              <a:buFont typeface="Wingdings" pitchFamily="2" charset="2"/>
              <a:buChar char="Ø"/>
            </a:pPr>
            <a:endParaRPr lang="en-US" sz="2800" b="1" i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533400" y="904220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اولا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: نوع العلاقة  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6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80"/>
    </mc:Choice>
    <mc:Fallback xmlns="">
      <p:transition spd="slow" advTm="11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52400" y="3048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ثانيا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:قوة العلاقة 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/>
              <p:cNvSpPr txBox="1"/>
              <p:nvPr/>
            </p:nvSpPr>
            <p:spPr>
              <a:xfrm>
                <a:off x="1066800" y="1600200"/>
                <a:ext cx="7391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IQ" sz="2800" b="1" i="1" dirty="0" smtClean="0">
                    <a:solidFill>
                      <a:schemeClr val="tx1"/>
                    </a:solidFill>
                  </a:rPr>
                  <a:t>يمكن الحكم على قوة العلاقة من حيث درجة قربها او بعدها عن ( +-1) حيث ان قيمة معامل الارتباط تقع في الفترة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𝟏</m:t>
                    </m:r>
                  </m:oMath>
                </a14:m>
                <a:r>
                  <a:rPr lang="ar-IQ" sz="2800" b="1" i="1" dirty="0" smtClean="0">
                    <a:solidFill>
                      <a:schemeClr val="tx1"/>
                    </a:solidFill>
                  </a:rPr>
                  <a:t> .</a:t>
                </a:r>
                <a:endParaRPr lang="en-US" sz="2800" b="1" i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00200"/>
                <a:ext cx="7391400" cy="1384995"/>
              </a:xfrm>
              <a:prstGeom prst="rect">
                <a:avLst/>
              </a:prstGeom>
              <a:blipFill rotWithShape="1">
                <a:blip r:embed="rId5"/>
                <a:stretch>
                  <a:fillRect l="-2143" t="-4405" r="-1566" b="-10132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مربع نص 8"/>
          <p:cNvSpPr txBox="1"/>
          <p:nvPr/>
        </p:nvSpPr>
        <p:spPr>
          <a:xfrm>
            <a:off x="1485900" y="38100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800" b="1" i="1" dirty="0" smtClean="0"/>
              <a:t> وقد صنف الاحصائيون درجات قوة العلاقة كما في المخطط التالي :</a:t>
            </a:r>
            <a:endParaRPr lang="en-US" sz="2800" b="1" i="1" dirty="0" smtClean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9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39"/>
    </mc:Choice>
    <mc:Fallback xmlns="">
      <p:transition spd="slow" advTm="6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93825"/>
            <a:ext cx="81280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3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49"/>
    </mc:Choice>
    <mc:Fallback xmlns="">
      <p:transition spd="slow" advTm="20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348418" y="304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معامل بيرسون للارتباط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33400" y="10668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IQ" sz="2800" b="1" i="1" dirty="0" smtClean="0"/>
              <a:t> في حالة جمع البيانات لمتغيرين كميين </a:t>
            </a:r>
            <a:r>
              <a:rPr lang="en-US" sz="2800" b="1" i="1" dirty="0" smtClean="0"/>
              <a:t>X,Y </a:t>
            </a:r>
            <a:r>
              <a:rPr lang="ar-IQ" sz="2800" b="1" i="1" dirty="0" smtClean="0"/>
              <a:t> يمكن قياس الارتباط بينهما </a:t>
            </a:r>
            <a:r>
              <a:rPr lang="ar-IQ" sz="2800" b="1" i="1" dirty="0" err="1" smtClean="0"/>
              <a:t>بأستخدام</a:t>
            </a:r>
            <a:r>
              <a:rPr lang="ar-IQ" sz="2800" b="1" i="1" dirty="0" smtClean="0"/>
              <a:t> طريقة بيرسون . </a:t>
            </a:r>
          </a:p>
          <a:p>
            <a:pPr rtl="1"/>
            <a:r>
              <a:rPr lang="ar-IQ" sz="2800" b="1" i="1" dirty="0" smtClean="0"/>
              <a:t>ومن الامثلة على ذلك قياس العلاقة بين الوزن والطول او الانتاج والتكلفة او الاستهلاك والدخل . والقانون التالي يبين معامل الارتباط لبيرسون </a:t>
            </a:r>
            <a:endParaRPr lang="en-US" sz="28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2001342" y="3810000"/>
                <a:ext cx="5174557" cy="1510413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nary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nary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bHide m:val="on"/>
                                                      <m:supHide m:val="on"/>
                                                      <m:ctrlPr>
                                                        <a:rPr lang="en-US" sz="24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naryPr>
                                                    <m:sub/>
                                                    <m:sup/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</m:nary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bHide m:val="on"/>
                                                      <m:supHide m:val="on"/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naryPr>
                                                    <m:sub/>
                                                    <m:sup/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</m:nary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nary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ar-IQ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342" y="3810000"/>
                <a:ext cx="5174557" cy="15104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3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00"/>
    </mc:Choice>
    <mc:Fallback xmlns="">
      <p:transition spd="slow" advTm="10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343891" y="381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مثال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33400" y="890268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IQ" sz="2800" b="1" i="1" dirty="0" smtClean="0">
                <a:solidFill>
                  <a:srgbClr val="FF0000"/>
                </a:solidFill>
              </a:rPr>
              <a:t>جدي معامل الارتباط بين المتغيرين </a:t>
            </a:r>
            <a:r>
              <a:rPr lang="en-US" sz="2800" b="1" i="1" dirty="0" smtClean="0">
                <a:solidFill>
                  <a:srgbClr val="FF0000"/>
                </a:solidFill>
              </a:rPr>
              <a:t>X,Y</a:t>
            </a:r>
            <a:r>
              <a:rPr lang="ar-IQ" sz="2800" b="1" i="1" dirty="0" smtClean="0">
                <a:solidFill>
                  <a:srgbClr val="FF0000"/>
                </a:solidFill>
              </a:rPr>
              <a:t> وبيني نوعه</a:t>
            </a:r>
          </a:p>
          <a:p>
            <a:pPr rtl="1"/>
            <a:r>
              <a:rPr lang="ar-IQ" sz="2800" b="1" i="1" dirty="0" smtClean="0">
                <a:solidFill>
                  <a:srgbClr val="FF0000"/>
                </a:solidFill>
              </a:rPr>
              <a:t>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743707"/>
              </p:ext>
            </p:extLst>
          </p:nvPr>
        </p:nvGraphicFramePr>
        <p:xfrm>
          <a:off x="1676400" y="2362200"/>
          <a:ext cx="6096000" cy="2225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Y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x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6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8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4</a:t>
                      </a:r>
                      <a:endParaRPr lang="ar-IQ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10</a:t>
                      </a:r>
                      <a:endParaRPr lang="ar-IQ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5</a:t>
                      </a:r>
                      <a:endParaRPr lang="ar-IQ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5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51"/>
    </mc:Choice>
    <mc:Fallback xmlns="">
      <p:transition spd="slow" advTm="4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28600" y="1143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752600" y="8483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i="1" dirty="0" smtClean="0">
                <a:solidFill>
                  <a:srgbClr val="FF0000"/>
                </a:solidFill>
              </a:rPr>
              <a:t>الحل 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جدول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9228138"/>
                  </p:ext>
                </p:extLst>
              </p:nvPr>
            </p:nvGraphicFramePr>
            <p:xfrm>
              <a:off x="1676400" y="2133601"/>
              <a:ext cx="6096000" cy="290176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676720">
                    <a:tc>
                      <a:txBody>
                        <a:bodyPr/>
                        <a:lstStyle/>
                        <a:p>
                          <a:pPr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ar-IQ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ar-IQ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ar-IQ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ar-IQ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𝒙𝒚</m:t>
                                </m:r>
                              </m:oMath>
                            </m:oMathPara>
                          </a14:m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9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64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100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25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50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5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Sum=220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Sum=55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Sum=110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Sum=30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Sum=15</a:t>
                          </a:r>
                          <a:endParaRPr lang="ar-IQ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جدول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9228138"/>
                  </p:ext>
                </p:extLst>
              </p:nvPr>
            </p:nvGraphicFramePr>
            <p:xfrm>
              <a:off x="1676400" y="2133601"/>
              <a:ext cx="6096000" cy="290176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676720">
                    <a:tc>
                      <a:txBody>
                        <a:bodyPr/>
                        <a:lstStyle/>
                        <a:p>
                          <a:endParaRPr lang="ar-IQ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r="-400000" b="-3423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IQ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r="-300000" b="-3423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IQ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00000" r="-200000" b="-3423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IQ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00000" r="-100000" b="-3423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IQ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400000" b="-34234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9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64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16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32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8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4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100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25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50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10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5</a:t>
                          </a:r>
                          <a:endParaRPr lang="ar-IQ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Sum=220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Sum=55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Sum=110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Sum=30</a:t>
                          </a:r>
                          <a:endParaRPr lang="ar-IQ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rtl="1"/>
                          <a:r>
                            <a:rPr lang="en-US" dirty="0" smtClean="0"/>
                            <a:t>Sum=15</a:t>
                          </a:r>
                          <a:endParaRPr lang="ar-IQ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0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81"/>
    </mc:Choice>
    <mc:Fallback xmlns="">
      <p:transition spd="slow" advTm="9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343891" y="54524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IQ" sz="2800" b="1" i="1" dirty="0" smtClean="0">
                <a:solidFill>
                  <a:srgbClr val="FF0000"/>
                </a:solidFill>
              </a:rPr>
              <a:t>اذا</a:t>
            </a:r>
            <a:r>
              <a:rPr lang="en-US" sz="2800" b="1" i="1" dirty="0" smtClean="0">
                <a:solidFill>
                  <a:srgbClr val="FF0000"/>
                </a:solidFill>
              </a:rPr>
              <a:t>”</a:t>
            </a:r>
            <a:r>
              <a:rPr lang="ar-IQ" sz="2800" b="1" i="1" dirty="0" smtClean="0">
                <a:solidFill>
                  <a:srgbClr val="FF0000"/>
                </a:solidFill>
              </a:rPr>
              <a:t> الارتباط </a:t>
            </a:r>
            <a:r>
              <a:rPr lang="ar-IQ" sz="2800" b="1" i="1" dirty="0" smtClean="0">
                <a:solidFill>
                  <a:srgbClr val="FF0000"/>
                </a:solidFill>
              </a:rPr>
              <a:t>طردي</a:t>
            </a:r>
            <a:r>
              <a:rPr lang="ar-IQ" sz="2800" b="1" i="1" dirty="0" smtClean="0">
                <a:solidFill>
                  <a:srgbClr val="FF0000"/>
                </a:solidFill>
              </a:rPr>
              <a:t> </a:t>
            </a:r>
            <a:r>
              <a:rPr lang="ar-IQ" sz="2800" b="1" i="1" dirty="0" smtClean="0">
                <a:solidFill>
                  <a:srgbClr val="FF0000"/>
                </a:solidFill>
              </a:rPr>
              <a:t>تام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884127" y="225506"/>
                <a:ext cx="7547964" cy="488730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𝑥𝑦</m:t>
                              </m:r>
                            </m:e>
                          </m:nary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nary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nary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bHide m:val="on"/>
                                                      <m:supHide m:val="on"/>
                                                      <m:ctrlPr>
                                                        <a:rPr lang="en-US" sz="2400" b="0" i="1" smtClean="0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naryPr>
                                                    <m:sub/>
                                                    <m:sup/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latin typeface="Cambria Math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</m:nary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subHide m:val="on"/>
                                                      <m:supHide m:val="on"/>
                                                      <m:ctrlPr>
                                                        <a:rPr lang="en-US" sz="24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naryPr>
                                                    <m:sub/>
                                                    <m:sup/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latin typeface="Cambria Math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</m:nary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nary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b="0" i="1" dirty="0" smtClean="0">
                  <a:latin typeface="Cambria Math"/>
                </a:endParaRPr>
              </a:p>
              <a:p>
                <a:endParaRPr lang="en-US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110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15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30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55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  <m:t>15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220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  <m:t>30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b="0" i="1" dirty="0" smtClean="0">
                  <a:latin typeface="Cambria Math"/>
                </a:endParaRPr>
              </a:p>
              <a:p>
                <a:endParaRPr lang="en-US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110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90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55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45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220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180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40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1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sz="2400" b="0" dirty="0" smtClean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27" y="225506"/>
                <a:ext cx="7547964" cy="48873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6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52"/>
    </mc:Choice>
    <mc:Fallback xmlns="">
      <p:transition spd="slow" advTm="21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3.8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4.7|5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2|10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0.1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7|8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3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95.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483</Words>
  <Application>Microsoft Office PowerPoint</Application>
  <PresentationFormat>عرض على الشاشة (3:4)‏</PresentationFormat>
  <Paragraphs>81</Paragraphs>
  <Slides>9</Slides>
  <Notes>0</Notes>
  <HiddenSlides>0</HiddenSlides>
  <MMClips>9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19</cp:revision>
  <dcterms:created xsi:type="dcterms:W3CDTF">2021-05-20T06:23:20Z</dcterms:created>
  <dcterms:modified xsi:type="dcterms:W3CDTF">2021-05-22T11:17:41Z</dcterms:modified>
</cp:coreProperties>
</file>